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5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4" r:id="rId11"/>
    <p:sldId id="265" r:id="rId12"/>
    <p:sldId id="284" r:id="rId13"/>
    <p:sldId id="273" r:id="rId14"/>
    <p:sldId id="282" r:id="rId15"/>
    <p:sldId id="283" r:id="rId16"/>
    <p:sldId id="267" r:id="rId17"/>
    <p:sldId id="268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1317-6875-44CE-A76B-F20C86442F3E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6D9C-79A6-4661-A95D-C925CDB2F4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78D3C-28DD-40FF-ACD0-5185C51E9B3E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8C6E0-E4FE-4BCD-91DE-C4DFC4E7DD20}" type="slidenum">
              <a:rPr lang="en-US"/>
              <a:pPr/>
              <a:t>15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Calibri" pitchFamily="34" charset="0"/>
              <a:ea typeface="SimSun" charset="-122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A9469C-B8A8-4637-95EA-73FB8D6FE544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F9B6D79-662E-4FDA-B4C7-AAECDC1955D7}" type="slidenum">
              <a:rPr 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07E71D-7A3A-4342-A56E-CEB00D48AE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BACF-C6DF-4BD7-84BA-A00F995D961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250F-F1BE-45F7-9990-03A9CD1DD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gpo.or.th/various_pharmacy/persons/linui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Classification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Organizing the Diversity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6132513" cy="4778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Modern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Taxonomy Evidence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merican Typewriter"/>
                <a:cs typeface="American Typewriter"/>
              </a:rPr>
              <a:t>	</a:t>
            </a:r>
            <a:r>
              <a:rPr lang="en-US" b="1" dirty="0" smtClean="0"/>
              <a:t>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>
              <a:buFont typeface="Wingdings 3" pitchFamily="18" charset="2"/>
              <a:buNone/>
            </a:pP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The Evidence used to classify into </a:t>
            </a:r>
            <a:r>
              <a:rPr lang="en-US" b="1" dirty="0" err="1" smtClean="0">
                <a:latin typeface="American Typewriter" charset="0"/>
                <a:ea typeface="ＭＳ Ｐゴシック" pitchFamily="34" charset="-128"/>
              </a:rPr>
              <a:t>taxon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 groups		</a:t>
            </a:r>
          </a:p>
          <a:p>
            <a:pPr lvl="1"/>
            <a:r>
              <a:rPr lang="en-US" dirty="0" smtClean="0">
                <a:latin typeface="American Typewriter" charset="0"/>
                <a:ea typeface="ＭＳ Ｐゴシック" pitchFamily="34" charset="-128"/>
              </a:rPr>
              <a:t> 	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1) Embryology 	</a:t>
            </a:r>
          </a:p>
          <a:p>
            <a:pPr lvl="1"/>
            <a:r>
              <a:rPr lang="en-US" dirty="0" smtClean="0">
                <a:latin typeface="American Typewriter" charset="0"/>
                <a:ea typeface="ＭＳ Ｐゴシック" pitchFamily="34" charset="-128"/>
              </a:rPr>
              <a:t> 	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2) Chromosomes / DNA 	</a:t>
            </a:r>
          </a:p>
          <a:p>
            <a:pPr lvl="1"/>
            <a:r>
              <a:rPr lang="en-US" dirty="0" smtClean="0">
                <a:latin typeface="American Typewriter" charset="0"/>
                <a:ea typeface="ＭＳ Ｐゴシック" pitchFamily="34" charset="-128"/>
              </a:rPr>
              <a:t> 	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3) Biochemistry 	</a:t>
            </a:r>
          </a:p>
          <a:p>
            <a:pPr lvl="1"/>
            <a:r>
              <a:rPr lang="en-US" dirty="0" smtClean="0">
                <a:latin typeface="American Typewriter" charset="0"/>
                <a:ea typeface="ＭＳ Ｐゴシック" pitchFamily="34" charset="-128"/>
              </a:rPr>
              <a:t> 	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4) Physiology 	</a:t>
            </a:r>
          </a:p>
          <a:p>
            <a:pPr lvl="1"/>
            <a:r>
              <a:rPr lang="en-US" dirty="0" smtClean="0">
                <a:latin typeface="American Typewriter" charset="0"/>
                <a:ea typeface="ＭＳ Ｐゴシック" pitchFamily="34" charset="-128"/>
              </a:rPr>
              <a:t> 	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5) Evolution 	</a:t>
            </a:r>
          </a:p>
          <a:p>
            <a:pPr lvl="1"/>
            <a:r>
              <a:rPr lang="en-US" dirty="0" smtClean="0">
                <a:latin typeface="American Typewriter" charset="0"/>
                <a:ea typeface="ＭＳ Ｐゴシック" pitchFamily="34" charset="-128"/>
              </a:rPr>
              <a:t> 	</a:t>
            </a:r>
            <a:r>
              <a:rPr lang="en-US" b="1" dirty="0" smtClean="0">
                <a:latin typeface="American Typewriter" charset="0"/>
                <a:ea typeface="ＭＳ Ｐゴシック" pitchFamily="34" charset="-128"/>
              </a:rPr>
              <a:t>6) Behavior	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5364" name="Picture 3" descr="MC90035195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8332">
            <a:off x="6232525" y="2366963"/>
            <a:ext cx="1077913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383087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Taxonomists use comparisons of macromolecules such as DNA, RNA, and proteins as a kind of “molecular clock”.</a:t>
            </a:r>
          </a:p>
          <a:p>
            <a:pPr>
              <a:lnSpc>
                <a:spcPct val="90000"/>
              </a:lnSpc>
            </a:pPr>
            <a:r>
              <a:rPr lang="en-US" dirty="0"/>
              <a:t>Scientists compare amino acid sequences for homologous protein molecules of different species.</a:t>
            </a:r>
          </a:p>
          <a:p>
            <a:pPr>
              <a:lnSpc>
                <a:spcPct val="90000"/>
              </a:lnSpc>
            </a:pPr>
            <a:r>
              <a:rPr lang="en-US" dirty="0"/>
              <a:t>The number of amino acid differences a clue to how long ago two species diverged from a shared evolutionary ancestor.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F5D3D-F88B-4EB8-8FAF-2DA0644C10C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genes of many organisms show important similarities at the molecular level. </a:t>
            </a:r>
          </a:p>
          <a:p>
            <a:pPr eaLnBrk="1" hangingPunct="1">
              <a:defRPr/>
            </a:pPr>
            <a:r>
              <a:rPr lang="en-US" dirty="0" smtClean="0"/>
              <a:t>Similarities in DNA can be used to help determine classification and evolutionary relationships. </a:t>
            </a:r>
          </a:p>
          <a:p>
            <a:pPr eaLnBrk="1" hangingPunct="1">
              <a:defRPr/>
            </a:pPr>
            <a:r>
              <a:rPr lang="en-US" dirty="0" smtClean="0"/>
              <a:t>The more similar the DNA sequences of two species, the more recently they shared a common ancestor, and the more closely they are related in evolutionary terms.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Morphology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5029200" cy="4611687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Taxonomists study an organism’s morphology and compare it to other living organisms.</a:t>
            </a:r>
          </a:p>
          <a:p>
            <a:pPr lvl="1"/>
            <a:r>
              <a:rPr lang="en-US" sz="2000" dirty="0"/>
              <a:t>Homologous features are important but it is important to separate features that are truly homologous with those the seem homologous but are actually analogous.</a:t>
            </a:r>
          </a:p>
          <a:p>
            <a:pPr lvl="1"/>
            <a:r>
              <a:rPr lang="en-US" sz="2000" dirty="0"/>
              <a:t>The more homologous features two organisms share, the more closely related they are thought to be.</a:t>
            </a:r>
          </a:p>
          <a:p>
            <a:endParaRPr lang="en-US" sz="2400" dirty="0"/>
          </a:p>
        </p:txBody>
      </p:sp>
      <p:pic>
        <p:nvPicPr>
          <p:cNvPr id="126985" name="Picture 9" descr="analogou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981200"/>
            <a:ext cx="3810000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Embryological Patterns </a:t>
            </a:r>
            <a:br>
              <a:rPr lang="en-US"/>
            </a:br>
            <a:r>
              <a:rPr lang="en-US"/>
              <a:t>of Development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572000" cy="4383087"/>
          </a:xfrm>
          <a:solidFill>
            <a:schemeClr val="accent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Early pattern in embryological development provide evidence of </a:t>
            </a:r>
            <a:r>
              <a:rPr lang="en-US" sz="2800" dirty="0" err="1"/>
              <a:t>phylogenetic</a:t>
            </a:r>
            <a:r>
              <a:rPr lang="en-US" sz="2800" dirty="0"/>
              <a:t> relationships.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also provide means of testing hypotheses about relationships that have developed from other lines of evidence</a:t>
            </a:r>
          </a:p>
        </p:txBody>
      </p:sp>
      <p:pic>
        <p:nvPicPr>
          <p:cNvPr id="54277" name="Picture 5" descr="embryo's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8100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FBE4E-903C-4A4C-86DD-59BBF623AF9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Evolutionary Classification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evolutionary classification = method of grouping organisms together according to their evolutionary </a:t>
            </a:r>
            <a:r>
              <a:rPr lang="en-US" dirty="0" smtClean="0"/>
              <a:t>history</a:t>
            </a:r>
          </a:p>
          <a:p>
            <a:pPr eaLnBrk="1" hangingPunct="1">
              <a:defRPr/>
            </a:pPr>
            <a:r>
              <a:rPr lang="en-US" dirty="0" smtClean="0"/>
              <a:t>Phylogeny </a:t>
            </a:r>
            <a:r>
              <a:rPr lang="en-US" dirty="0" smtClean="0"/>
              <a:t>= the study of evolutionary relationships among organisms </a:t>
            </a:r>
          </a:p>
          <a:p>
            <a:pPr eaLnBrk="1" hangingPunct="1">
              <a:defRPr/>
            </a:pPr>
            <a:r>
              <a:rPr lang="en-US" dirty="0" smtClean="0"/>
              <a:t>Biologists now group organisms into categories that represent lines of </a:t>
            </a:r>
            <a:r>
              <a:rPr lang="en-US" b="1" dirty="0" smtClean="0"/>
              <a:t>evolutionary descent</a:t>
            </a:r>
            <a:r>
              <a:rPr lang="en-US" dirty="0" smtClean="0"/>
              <a:t>, or phylogeny, not just physical similarities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31B1-89F3-4CB3-ADDC-08746FCF8F3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2E99A-BD65-4354-BB22-41A67DE7A4E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05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Cladogram</a:t>
            </a:r>
            <a:r>
              <a:rPr lang="en-US" dirty="0" smtClean="0"/>
              <a:t> = diagram that shows the evolutionary relationships among a group of </a:t>
            </a:r>
            <a:r>
              <a:rPr lang="en-US" dirty="0" smtClean="0"/>
              <a:t>organisms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" name="Picture 5" descr="clad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239000" cy="49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E57F9-3F5C-4D33-B242-5288DBE1182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61" name="Picture 5" descr="cladogram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do we classify things?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3429000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Supermarket aisles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Libraries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Classes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Teams/sports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Members of a family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Roads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Cities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Money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44" name="Picture 3" descr="MC900232156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19400"/>
            <a:ext cx="4470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21654-B757-472B-94CA-CB916204119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2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3CD20-8A94-4D00-A63E-D5CE7A0137D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Dichotomous Key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dichotomous key is a tool that allows the user to determine the identity of items in the natural world, such as trees, wildflowers, mammals, reptiles, rocks, and fish. </a:t>
            </a:r>
          </a:p>
          <a:p>
            <a:pPr eaLnBrk="1" hangingPunct="1">
              <a:defRPr/>
            </a:pPr>
            <a:r>
              <a:rPr lang="en-US" sz="2800" dirty="0" smtClean="0"/>
              <a:t>Keys consist of a series of choices that lead the user to the correct name of a given item. </a:t>
            </a:r>
          </a:p>
          <a:p>
            <a:pPr eaLnBrk="1" hangingPunct="1">
              <a:defRPr/>
            </a:pPr>
            <a:r>
              <a:rPr lang="en-US" sz="2800" dirty="0" smtClean="0"/>
              <a:t>"Dichotomous" means "divided into two parts". Therefore, dichotomous keys always give two choices in each step.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827405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Here are creatures we don’t know!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Lets choose one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 b="1">
              <a:solidFill>
                <a:srgbClr val="0000FF"/>
              </a:solidFill>
              <a:latin typeface="News Gothic MT" pitchFamily="32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</p:spTree>
  </p:cSld>
  <p:clrMapOvr>
    <a:masterClrMapping/>
  </p:clrMapOvr>
  <p:transition advTm="24576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098550" y="1828800"/>
            <a:ext cx="7126288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Choose</a:t>
            </a:r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 only one creature at a time.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2819400"/>
            <a:ext cx="1593850" cy="2695575"/>
            <a:chOff x="2304" y="1776"/>
            <a:chExt cx="1004" cy="1698"/>
          </a:xfrm>
        </p:grpSpPr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1776"/>
              <a:ext cx="1005" cy="16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583" name="Text Box 4"/>
            <p:cNvSpPr txBox="1">
              <a:spLocks noChangeArrowheads="1"/>
            </p:cNvSpPr>
            <p:nvPr/>
          </p:nvSpPr>
          <p:spPr bwMode="auto">
            <a:xfrm>
              <a:off x="2304" y="1776"/>
              <a:ext cx="1005" cy="16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3929063"/>
            <a:ext cx="2930525" cy="197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13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5764213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>
              <a:solidFill>
                <a:srgbClr val="595959"/>
              </a:solidFill>
              <a:latin typeface="News Gothic MT" pitchFamily="32" charset="0"/>
            </a:endParaRP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Read steps 1a and 1b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endParaRPr lang="en-US" sz="2400">
              <a:solidFill>
                <a:srgbClr val="595959"/>
              </a:solidFill>
              <a:latin typeface="News Gothic MT" pitchFamily="32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76400"/>
            <a:ext cx="2133600" cy="197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14600"/>
            <a:ext cx="2112963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971800" y="4953000"/>
            <a:ext cx="50165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Decide which statement is true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0" y="-11113"/>
            <a:ext cx="91440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624513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1b is true</a:t>
            </a:r>
          </a:p>
        </p:txBody>
      </p:sp>
    </p:spTree>
  </p:cSld>
  <p:clrMapOvr>
    <a:masterClrMapping/>
  </p:clrMapOvr>
  <p:transition advTm="153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66933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49263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Then follow the directions after that step.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 rot="-1320000">
            <a:off x="3738563" y="4270375"/>
            <a:ext cx="382905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Go to step 5!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0"/>
            <a:ext cx="1066800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2112963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</p:spTree>
  </p:cSld>
  <p:clrMapOvr>
    <a:masterClrMapping/>
  </p:clrMapOvr>
  <p:transition advTm="1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 -6 L 0.14167 0.00486">
                                      <p:cBhvr additive="repl"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485 L 0.14653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2112963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At choice 5, you make another dichotomous choice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2514600"/>
            <a:ext cx="826770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 rot="1680000">
            <a:off x="5260975" y="4465638"/>
            <a:ext cx="2162175" cy="282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Go to step 6!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200400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5a is true</a:t>
            </a:r>
          </a:p>
        </p:txBody>
      </p:sp>
    </p:spTree>
  </p:cSld>
  <p:clrMapOvr>
    <a:masterClrMapping/>
  </p:clrMapOvr>
  <p:transition advTm="18432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109913"/>
            <a:ext cx="1865313" cy="352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98463" y="1203325"/>
            <a:ext cx="82296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Keep going until you come to a step 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</a:pPr>
            <a:r>
              <a:rPr lang="en-US" sz="2400" b="1">
                <a:solidFill>
                  <a:srgbClr val="0000FF"/>
                </a:solidFill>
                <a:latin typeface="News Gothic MT" pitchFamily="32" charset="0"/>
              </a:rPr>
              <a:t>that gives you the creature’s name.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59113"/>
            <a:ext cx="42672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667000"/>
            <a:ext cx="66897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 rot="-1260000">
            <a:off x="2409825" y="4140200"/>
            <a:ext cx="1066800" cy="497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0">
                <a:solidFill>
                  <a:srgbClr val="000000"/>
                </a:solidFill>
                <a:latin typeface="Magneto" pitchFamily="80" charset="0"/>
              </a:rPr>
              <a:t>C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  <p:sp>
        <p:nvSpPr>
          <p:cNvPr id="28680" name="TextBox 2"/>
          <p:cNvSpPr txBox="1">
            <a:spLocks noChangeArrowheads="1"/>
          </p:cNvSpPr>
          <p:nvPr/>
        </p:nvSpPr>
        <p:spPr bwMode="auto">
          <a:xfrm>
            <a:off x="685800" y="2297113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Arial Narrow" pitchFamily="34" charset="0"/>
              </a:rPr>
              <a:t>6   a.    The creature has one antennae                            Go to Step 7.                             </a:t>
            </a:r>
          </a:p>
        </p:txBody>
      </p:sp>
    </p:spTree>
  </p:cSld>
  <p:clrMapOvr>
    <a:masterClrMapping/>
  </p:clrMapOvr>
  <p:transition advTm="1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550" y="2514600"/>
            <a:ext cx="189865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1313"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News Gothic MT" pitchFamily="32" charset="0"/>
              </a:rPr>
              <a:t>Choose a new creature and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2" charset="0"/>
              </a:rPr>
              <a:t>start at step 1a and 1b </a:t>
            </a:r>
            <a:r>
              <a:rPr lang="en-US" sz="2400" b="1" dirty="0" smtClean="0">
                <a:solidFill>
                  <a:srgbClr val="0000FF"/>
                </a:solidFill>
                <a:latin typeface="News Gothic MT" pitchFamily="32" charset="0"/>
              </a:rPr>
              <a:t>again. Continue until you find the creature’s name.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4343400"/>
            <a:ext cx="34290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47925"/>
            <a:ext cx="990600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28638" y="3657600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6B6B"/>
                </a:solidFill>
              </a:rPr>
              <a:t>C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600">
                <a:solidFill>
                  <a:srgbClr val="2C7C9F"/>
                </a:solidFill>
                <a:latin typeface="News Gothic MT" pitchFamily="32" charset="0"/>
              </a:rPr>
              <a:t>How to use a Dichotomous Key?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05100" y="5611813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Where do you start Again?</a:t>
            </a:r>
          </a:p>
        </p:txBody>
      </p:sp>
    </p:spTree>
  </p:cSld>
  <p:clrMapOvr>
    <a:masterClrMapping/>
  </p:clrMapOvr>
  <p:transition advTm="174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0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grouping of objects or information based on similarities</a:t>
            </a:r>
          </a:p>
        </p:txBody>
      </p:sp>
      <p:sp>
        <p:nvSpPr>
          <p:cNvPr id="3075" name="WordArt 4"/>
          <p:cNvSpPr>
            <a:spLocks noChangeArrowheads="1" noChangeShapeType="1"/>
          </p:cNvSpPr>
          <p:nvPr/>
        </p:nvSpPr>
        <p:spPr bwMode="auto">
          <a:xfrm>
            <a:off x="2819400" y="609600"/>
            <a:ext cx="30480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Classification</a:t>
            </a:r>
          </a:p>
        </p:txBody>
      </p:sp>
      <p:sp>
        <p:nvSpPr>
          <p:cNvPr id="51202" name="AutoShape 2" descr="data:image/jpeg;base64,/9j/4AAQSkZJRgABAQEAYABgAAD/2wBDAAoHBwkHBgoJCAkLCwoMDxkQDw4ODx4WFxIZJCAmJSMgIyIoLTkwKCo2KyIjMkQyNjs9QEBAJjBGS0U+Sjk/QD3/2wBDAQsLCw8NDx0QEB09KSMpPT09PT09PT09PT09PT09PT09PT09PT09PT09PT09PT09PT09PT09PT09PT09PT09PT3/wAARCAC+AR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pdNdREFhkcqSxG7g9RXQahBJLpFzDIq3EDxsdjDJU4yD+dc5pcZiVV8xXB3kbDkMMjnNdC90VsZuckRMQPwrGldUlp0Na1vaPXqeUKGVtr5DDqDxXaeAbJbu9lmkyywqCB7muagvFv7dhfSgMpGJAO/pjt/KrNlfXmg3XmWkxUMBzt+Vx6EGijX59GrP+upLjb3lqj1q7to7y2eCYZRhivKtY099P1GaAsTsbAPqO1dHb/ECbYBNZxsfVXI/SsHWNSOrXrXLIsZYAbV9q2IMrB9TTgD6mpdvtQE9qAGAH1NPG71NPCe1PC0ARDd6ml59TUu2jbQBDdRs1qrZOATmsz7RbjG6Rwc+lb5i32TD61z7xjcV25weuKoC9HKjQo3nkqRgEipIGTySRONm7gkEc1XiVWgIKjg8CnQbSkitjhgcetIDXtv3ilI5FLNwOe9ej6fYG00wWzNnIOfbPWvOdNEEFzHPJHuEbhsZ64Nd6niXTZIt/nMuf4SpzSA4/VrKSyuZITyQeDnrWYyvzwcdBz3rU8TXUGq6gJoQ6qqgc8E+9YbwhUO134ORg9SaAJcSPLuKsAowKkcuPlBPzDBz29aiht3jTJmYEjik2zjlZzluxoAmLnruIUdAahdiE2qQS33QT0oD3Sk4kXjrxUbz3SORiNnPbHAoAe6A/u1/EmkFuNoj6gHmgzTKQPJRz3OOtLJcBE5h4HdTimIT7LGqkAYHU4OK1PDvh0axNIZJ3SJBgKT97NY4m87G4Mv8AsnkH3Neo+HLVbXRLYBcM6B2OOSTQM871nSn0++lijklMY4UsME1mtFdSukULbiOT/jXofjZIWsYmaREkV+5521wU10jIUikWOM9Tj5moARpTZKFiYS3P8TZ+VB7VQea4di5+dieWzVnAf7rrj0o2Y54PoAelAisLiWMZ2uv0NI1/MOC0oP51O4PVv5ioHR2J+XGe9ADH1Nl6ySH2IoF+55cxD0DqM1NZ2IuLxITuUNn5sZrorTS7OBCojRmJ+Ysu4n8alysUlcvaTC0ETIysGDNxjA7VqyNtifccAKc/TFZdnfSSajHbyjLNG8gZRwQCBg+/NabqWicL1KkD8qmnBQiooqpNyk5HFXdtF9nkZZDOJMOH2gsAOx9qdHceUkNtKyNbOnzsp4zxjB7YqvcNLAXjljRWjJDKDyCBVSwuHE6QsNoc4G4/K349PzpvJ4yg3Tna2q7X/T8vI5J5pJVFGUN/vt6Pf8/M0Tbq0YntN8kPckcqfemLVptOuNNvoI5UZSM/ut2dw9QTweKaPLvW/cgRzbSfKAGCAf51xUcVryVPv/z/AM9jvlS6r+vT/LciFOWrA0y8xkQORS/2XeA/8e7/AKV3XMSICnVYXTLz/n3en/2Zef8APu9MRVoq1/Zl5/z7vR/Zt5/z7P8ApQFh9qu62P1IrmdRhdL+QK7IoAPBxXW20EkMJSVCjZJwaxdZt/3sb44bKNx+X61QGZab9jKZXJyOSfrVm3Mm2ZTIxK4Iz1FVrcEOckkEY+4ODVqKMhZTkk4GP3fPWkBcRJvLB80kE9No5p22cEBnXOOCUFRorhYz5uM9QUIx+tOJcEgup2jOSCKAEZ593WM+vy01PNdsqse38R/WkeUpjlDuOAAx61LzFkRuuBycsOvftQASPIfkWMY/3jTPOkXOYiT/AL/X9KFuWcMVAOec7hilE3JJQnj24/WkA15xtBMcik8YBBzTRIoYna5Y/wCz0/WnZ3NuKsc8gbaGcRoQRye+DQAj3KxBskgDr8pqr53myKCcA9BihX82VVOcE447UtsBJc7I0Y8kqMUwHO0avtDDIOMVrwaveWtsqPdTqNvywiTnH9BVIPDbnMe2SXoXHIU+3qfeqr8sWZS57luSfrQIs3FzNctvkyzdcdf/ANZqo0IPLKePbrSGOLHGc/TFRnavC7sjvnAoGDRICNwxUTICcqT060/DdRI3PfdxS5cHAkZj+FAEHkk/dYk+p7UmwpwHZj71oRaZcunmTyR28I/jcAUPqOn2DD7JF9qmH/LVhhR+FZOqto6mqov7Wg7R7K8N0lwyt5C55P0roIuAa5qy1me/1m3S4nyOcRpwo4PaunjxzxUtyfxDcYrREsaeVqtqm6UboZSVA+Q8ryfcdvxrVAyCPas+bjW7X/W4Mco4+5/D9739PxrQXjP0rZ6GJj21ok8bsYYZomlZWEg5PPrWRJ4aiuI51imCFg4EbcdzjB7kAVq2bPFagFmiLSuNpIGDmp7e5jFmqFmMrbgpxxkk4xUYfHS5pQacWrX7O6FVw0ZKLeu/5nKaVr1/o1j5d8P7R0+OQRGKU4li9CjfgeDWq8FlqKPdaTcSTIY8FGz5sbZzhh/LH61i2sqJJe2OoMI/tC/M5OPmHce/f8K1PCloYrG+t0mLHzURicqHXr07HvWFeEPZ8/Xujsg7ys9iSXVrm2huFkJWRNxRuigKOhqxoPiH7TFFHfFUmlb5CuSPoeODVPULyC5urzSrpDDKFZFnQb1JPGWHU/WsyOym0xILW5UPEz/NJH92RcevcH061hRUkuZP+vTobypxtaR2Os3U1pbK0LbGLAZxmsb+2b7/AJ7/APjoqIXbyaYyO/mLHIhTj5VUj7oPU496c82ns5bypV/2VPH/ANauHFzqOq+WfLt1OzC0oRp+9G/yH/21fD/lv/46K6q3cyQI7HllBNcbO1mY/wDRxKGz/F6V11qwNtF/uj+VdGXSm5SUpX263OfHwgoxcY238h17D5lt5ijmM5P071z2pQebbSYHOCQffqK3NXdl0ksjFT5iDIOO9UHiLIVcdRnnvXqRqJ1HT6pXPNlTagqnnY48rty3IU84x681oRTZDEMpyPvY+lRXNqILhl3KDx1POKlijBVSXGcdc1qZnU+GLBL+ctKEaOIZI6g+1M8TWAsLsGIDy5RlVHGPasu0urmykJtbox5UA7W4NJd3VxduGurl5CB13cCkBW3fvCQqnHbPc09znCqnzH3FNWF9uS2CeSc0gjfbvOCT9046e9ACkIU8tos4GCQBzULJGx/1fyjqAvWho3LEMQR9KZIWjXk4I7AUAPBijHIIPvmuli8KJceHmuMObll3p83AFcplpc7yPuk9K6aLxde22nxoIoAsaBR8vPTjPNIDl4bcRyO27bGMqXPY/wBTRIR5ZjilVE792f6n09hUkk7TtuJRQOgAOB9BTnimWMM8S7S2Acf/AFqG0twsVfs7nJMkRPYYzURgk3Efu2PoKuG0nLMpgXKjJAA6UyGEykIkBdieicY/WhNbphYqC3nxyo+iNS7J94ARiewDE/pV6eC1sR/ps4R+vkxMWf8AHsKoXPiIwIY7SNbZf7xO+Q/j2pXcvhX+Ragl8TLb2DRRLLf3S26t/CTlj9BVeXWre2TFhbKGHBmmAyffFYE19LK5c7ix6vIcmqkkoYku7SH0FHsk/jd/yK5+X4Vb8zRvNVe5fdNK87joD0H4VTkmmf7xKL6AVoxQKtvIIICZRCrfMO57VLPbzatEFa9eGFHKBE/ix1rj+vQ5uVKy/rojseDcYc8pa/11KnhuWEeIrVQ25yW5/wCAmvRIjgGuV0SytbK9tYh++nVTmdgATkHj8uK6uMda1VWNTVHK4uO5anydZsiFl4WUEr9wcD739KvE4Un0FUbpcavYtslODKNyn5Vyv8Q/lVt+Fcf7J/lXSznRzFv4k0S8ZYrvzbFgcjeN8WfXjp+lasthO+nGSwS1vocHbJbNuz1IBHbmvEEvLwPKfMLpG2G3r05roLaXU9JKTwma3aRN6yW7kAj3x/WksPJrTqa+1StfoXLu4nGot/a1rcRTpIHDk7WU99vqK6PTtWthLcSxuJQ7IcnhlfG0KVPr69qyU8e3d2gh1q1ttRjAxmSPZJ+Y7/UVcsLjw9NIptJXsJCciK4AKbvr0P51hWbS5EmjenC75nqVtRLDxFdeTIXcKrBlPVsc/wAqt219INUih3hoJ0UvE65D9slT3PqDU0vh+5kumvVuIA0igYjBJOPTsOvvWfKhsdfhjGP3eFXjqDg5/nWKhKCO3mp1EordHRTaEJGlGnNudtp8h2549GP3uOx5+tVj4f1bn/Qn/wC+hWnM7XMFwkf+ueNcHoM8Vl3txd6lB9iu7q/tpYUJW5gkZWT/AHucOOe/PvU1MJRqy5qmjMPrdSlaFPYP+Ef1Uf8ALow+rCuot4po4EVo2yFAPFeR69J4h0eMSNq95NbuwEc8dwxV/brkH2NZsut6v8oXU77JYD/Xt/jXp4fKIUk5U5HDXzCda0aiPbNTSR9JKqjFhKhxjtmoZba5la5KxPt2YjX047fjXnfgjUL6/wDE0dtdahdSQPFJkPKzD7voTXsUYyqnuQKyr4V0a6k3/Wo6dfno8tv60OOvtHvrgRSLZylyg3AKODVG38onD4BDEdv8K9IjGBXnsy/ZtUuo42OxZDgk9qq9zN6HS6Polte6bLK8o3nhSCPlI71zk2PO8tXzz6it5orT/hHRKbgC5Jzjcee2MVh2l29pdrOiqzLnAPSgRA+04UuMD7xAH5UMwLD074UYFErkrgqOewFX7fSV8hXlh81yeVWVE2fXPegDMYquMkc9Bg10OoeGEh0OK7UlpSuZOeMHpj0xUt94d02O1glgy8uNrqkyZPf6EjpxVG7hgjtQJnuQ/QW4kVj9T2H0pDMZiIXUxndJtxuPT8P8acjfuMM5EkjjaM5JzxxViS0jNuXgVw+DgSsMA/h2qvDZIjLcyMZWDZM7nbEn0z1x6D0rlliU7qnrbTyv+p2UsMmuao7Lt1/4BsxWFvZJm5PmSf3fQVbiuldHJhAVW4B/nWBea9Z2rMYz9okb+J+F/AdTWRe6hfX+fOkKIf4TwP8Avkc/nXlrCSry5sR734W9EtgSitInT3vieysfMKBZp8YwnQD3b/DNclfeI7iYGO3KwQk5McAwD9T1qjPCsrkQNLIVAHKZyfw4A+tN/s10VmuGRNq7trMen4V30KNHDK0Vb8f82ROTvYpXE0z8I4XPZepqGSOeLrEysRkZUkmtpbV1t5Wj+RUAyYV2FWP94nmmvHa2kdwXZFmhJwVkyXbafzrrVVvZfp/wfwMbGO9vJs8w4YDBIYkH8qdDdzrtEdqsRIzuA6jscnmrl7fxy2UMVplpQgMhRTljtxjjOeSatx2F7cyKLaxMQMWzLnJOcdfenKqoK8mv8v68xKLk7JM07axee3geeUhJYBlV6qfXP41lW6iGdYIY2f52ZmJ45PbFbzaNdQW8Qu5Sm1PKwG24HcfrSCDT7CJt15HJITkBRvwT1GfavJcfiUY7HqzkuSN5Xv8A8EpaMLh9YhckrCE4A7+9dbGetYNhqFkb2K3gLFiCqgkAAdeBW5H3rqwyfLqcdW3NozRe4s7i5SR9rSRlih7rxg/pSfZrO4keWPd5p6skrD9M4rDN7Hcyq8ZjkUMcGSDBTgg8jv8A0NW9PvbSyV3mktokGeVDevv0rs513MXRntY85n8NuLm5k89FjmcFPOznjrnGfWumsdOna0jtPKEqJExWfd8gG04A9atRzwSW7vNGGAy6gSjcw9getVbWO3ukuDsZZlcMj5CEZHKnHFFKpCXx6W/ruW41UrRj+H/AKbQ2d0yvwJ0KCXCgDpg9fwqC80BJriRYpgdkQbgdcg8+9aKQSNCbiKaQTklJUKqwIwMH8s8U9rS9a5iEscblocMVBTC88HsDU1Uk/wCbzX5HRSc7aNR/uv8AMxFn1rTJEtLW5lVIV3D5AAOp5rRt/Fazyquu6PHcGJQfPtvkkXvnHQ1LNqfk3wSG1dVniVSBzjGRn0p1tc2kl7h41/fYbL4UgYAPpxx6Vze021N3RdruNvRmxbX+makGOmalF5jADy7pfLcfh0P4Gr0NqzzEaioiRV2sGwY5OPz4rkNQ02K5liS3CO/lqoRcNlix3HPHb0qK2utW0mIeS0xjx/qZV3xkemG6fnV8yk02cs6LW3/BNWSxdTciz2p5nyyW86h4pAOnsf5isTXfBRGy40ZwzFRLJbseUOeQpPX6GtBfEls2waraz2c28DCAiPHuM4rYjvUupCVeO4KLgLAMMAMckE8iuqjXqUvhehhiKcJ9LM4zwTG8PjCKKUGJzFIpDDBBK8cV7bGvyr9BXGxXZs7sSRpBLCSFx5eJI8D+9jp+ldKZr0SEIkW0AYznofxrWvWdafNaxlGmqa5UzUUZxXH+JLUJ4hV22gTIrDaOOOD/ACroUuLwFS4iC5AOAemfrWZ4oZbi50xwOXVl/UVmtBMb4jIh0myttkQO0MGXqP8A9dc8kalSWbkcYxW74qlK6iiYBWOIRnPQHFRaJo4uMXMw/dD7gI6+9NEsj0vSwsiSyhSxOAC4XZ7nP6VpSLDBbT2r20TqW3GZplyfTnHWppvJUiFNzKzYYhhz7k4puqtomnoPNjmmkPCxw7m/lxQ2NGPJ5JjH2aLaqt/rWAYg46AdqhWzSNQ80CLnJ+Zcu3vtHNNnv7ubfFZWf2GEHLPK/wA4x9efyFVXbAxJJI5PBZRjcfxrmr1/ZxbWrR00aDqNX0QtxqKx4htrKWQ/dAZAFB69On86Y+lz32Jb+5Yuf4VPCj6/4YqRILiRv3ULMP7xGB+ZpZri0hci81OBGHVA24j8q82datL4El57/wDA/E6Z0uWyvf8AAx722NvdPFaIojUDL55PTv1qo0CRviabgEZA4/OrV1faO1w7faL2cf8APOIBFH49aqHWbWFgbPSYtxPDzsXOa3jFySu2zaNb2cUlZei1+8fLeFn2QrK5DDbjpt4OMD6UqabqN/bNbiMRJKd25jtVee+e3Aqvca5Mzx+bdpbBo3kZYkClMdAfrWY2qW0pie8uppgbQyOpkJw/bGP5VrGc4v3bL0RwunCS11OmuNMsY/O/tPWY2Z2BIjO48D24qldX/heMLtjmupgehwoP4c5rml1TTI4V/wBE82Q2+HyS2XPQj0NW4tZEXzQQ3hRdjHyLcJwq4bkDPU4zQqbk9bjulsjRj8aQWLs2nWEMbEYHyFsf0rMu/HeoSlmMjjJz8vHP4VI6W81jG0s8ltK8QYKEy8jZ71Na6PbT+HWQq5uXYztuXGOeAD9OtTVjGjGLkrr+tdS4y5m7PX5GFd69qJRJZvN2yZ2se/41Vh1C5vLuCElh5rBQxycZ71101hFd6RHZrFgxAOGPRm79+K0xoPnSRvGkazQxbY/lJwcdPpmsliY35XDUPZN7SKumaIml3cV2LuSeZAzLGUAUjGDnH19a6S0u5grG4jRiT8u0EcVgXOo6ktoqSFYLnGGVVGFbpg+1UlOokktdFWPXDk/0olKpNt05KKXl/wAP95oqUY25k3fz/wCGNcSPDcMrWkCRxPlgowufdsepqKX7TPKpVIxG69ImB3D3PrUiaYJCnmG7QNl/JZ1GCOpI5qtcwC3Rora6mWfG4RqwYZx1x2rGnGipc0ZJy7eXfcu078t0vO7NGyvE8iFNvks8ZkK79wYYxkc5ArRgXSbu+UyOpkjzzNhVz257n2rEtdNtJ1ilcEv5YKHzB8y7ev0qC70yy1FWjJuJIYAWLIwwp6A5xyoyelbUnFT5ozu+u/8AnYc023F7HSQeHrN7jcNRY+Wu0IJFwf8AA1cOnGSdZIbjyoyApAwTnuSc1ws3gOxkijuV+2ytJEWKo4Hl7eMn1H0qJPA0UchCteyKbcTDbMBt5/M9eg5rsVZLZnPKhKT1R3V/pcqyF7fD7oxEwkbBzknOSDxzWcmmXcTySyC0km2Km0rleO+R39awbbwu2l6kXhur9jEY3UicFRkdGU9elbNu98oiLXM7tkjH7sB8sR6cYxS5qT3KSqQWlhs8F5Fi4itUWaFsbxIxyvf5fer1vNq1xbgNpySAHHyuAePY02KecJIJnHX5ZCgI7cbR35rB13RZNSkhuJZ2lkBKKPKKBVwTng9cjvUNUt0x81SWjX5mzLYXyIVNq5B5w6k/pzTLi0j3qrwMkv2YH5Dtwvf8awIdGms5VVLi6RsA/LI/+NaaX99JI0F/AtxEi4Eilw5x0Lk8HiiEoz0gzKaklZk3nX0NkXF4GcOdyzpvDDpjsQfcV3Ed9LOscbLGY8KRIDg9OmPzrh5Z5PIj+zyzWuZOUiYEMcjOeDW7o9xJDlJ7hrht68yEDb+ldCmmkjNw3Z0xPy9e4/mK5vUrh7q60wbWAjZ2kYDhcEHP44roc/KPqP51xd9qs0ayQhYgHVsOdvyMCeeTz9K1Zzu9tDUm8jUNae8ud/2dyGAVTlgTgD2/pV661V4YJTIsaxIpwsJzj0BPArkNJ1sXLJaF55HXJMrMAMY5GO/I6Vv3BHkiOb5YpMgjbnB29gPes5SlHfQuMLvuLpviOe7jS3GnRCNyR5yuGIwM8jn2/Osi7vLZcRu1xLI2S7Ipx+eQCPzq5aPD9tgR4ZI5yJdhL5yuOeKzbjWIVXyzpkoCxhVZAoO3JAPI71E5XXMjSC1tYiXVNRhV1tNAuHgIwZ7iXAAPfAxxzUaalq7EKskdtGv8MMKgfmcmp/8AhLbYBYZYr2NCNpkG19nH90cn8Kz5/EukwRNI93cOyNtMSwEOwz95c8Y+tcsoynrF+trf5nUtL86/MTU4ry9hAkuJppHPG+XAx39qyU0p7WTMqIMngZ3cCr58XaFcgKt1fRyZwCbYE9On3qcNS0mbAm1K7JAPWzPHbPBpwpuEdWwpvS2hXWJI1x8oHPOPTH+NI6jcV38ZYEj2qy0+hSJg6nOPQG1f61Es2gkso1gY5HMTj+lUn5v+vkOUb9F/XzKFxp1jKWaSdwZLQlsL918j8xViXRLFfte2OdVFuoBI+43PT24q1JeeF5VZ1t9QlRgcMJQuQvX8KjbUtAMr+Zp2qugK7x5wJ5+73pyk9LEqD3sU4PDlpBdM8N80ksbKyIsXBbJwuf611FwLqPLNbFVEhJyQMDaM1kN4l0TdIZ7TWvK3+W2JQcnsp+aom1Lw8ZmEmnauscf3x1Kj3+ap55dVcSglpsWrgJ9qvGkRT5cO49OPvY7fStWxszHo8IRdsskceTwM8Cubm1jwqGbbY6gisM/OmS3/AI9Wh/wnfh+O0jjWS+EigA5hGBj8a8+rh60ouMOnlvbsbe0jprv/AFqbBiNo4aCJdwJO1iMH0PpTTK5LbnwWPQVlReOvDshJuLq7H93/AEf8+lRT+JdILNJDLcBW5jBi68UqdDERarNavyd/67EynGTceb8S3NE008kpDqpJOSpOKjt7eS4L+TlthwcEf1p39v6fJaiRftflqDnBxjjnjvRF4gslXgSxg+g6+9bVKdpe5Tcu+vUuNSdkudL5GguiXjvJNBbyuWchFZ9pI9Sc1Guhtg+ZAI3YFWUSMcHH3sn3q3L40sbaCMOtyzI+VIwvHvk1XXxVHfaiFWFY1kbkl8n68CtpUaipqVNPme93tp936mMKi53GctFtYfbeHmW2RQYQ6oq5K7hwOTg9ya07PRlg3ksoZxyUAXB9vb2rmNU8R6pFevBZeX5WSodY9x+taejajeSib7bOdxK+WDgdsHH481EKVVO7svxN58kk5XbLdxIdMKpIfMaQ+Wm4bQCzLz9BTUne3n3SgSN9lZmAGBnzAD+VZ/iET3KW32fLOkjNt/iOMY/Wr8cF3cX8jrb7opYSgXO3bnBPX3olSftI/MlNcpg6zq0qSsEIDGRFceoANSWd40mu28Zz5Q42Htyxq7ceFftQ8y+uY4BHjPPJx15NRPceHLApIt1LdzBtpEWSc+ma2UI8qXkD7L+tC/8AaLa2Ym7nWCIz7FckKBnoOeKXVdQ0T7KsQ1PLq2c2+XIx2zjb3rGi8Ux6lEYLHTY0jfhnnO5sHI5A78etZklhaQQh53LMVyobuacIRdqfUiUJJe0exr7tMMSyPqdzOXGVjX7w56HFW7m205baOebUIreFlGwPJvYj0CDJ61nR6RNcQLNFDHbQrh/OncqMdfxqyuhWduks6vFDEWDCZlxu7nHc8+lbRiqa0ViZ+/1LkCmbS5nsr6/SPPAwIyT7gDdg57kfSta3WJGijQtcbcM6ZDHHbjtWNDO7OYYFkCDDDd99898dFH6mtXTJf9NljgYSTRlVlwNqp32/X1AqozuzOULdDpSf3YI46celYt3o0Oo2NxEyxqXSSNDtHy5zz+dbb8KaWOAFlHQbj/OtpOxzJXPN/DOgXzaswvo7eKaOFmMyyH99x0Zehrro7aa4hjdW/echVWMtkdOvSm2enyjxFMxJCWzNExPQ+n5g1k6p4qn0R/ssdrE6MS0bpMGBXPcDofaohB1nqXKSgiWJZoNVtIlKJFmXfG3LbscH9KypdRuI8LeW29cEGS3IwADwNrfX1FaGl6nFrV3FdPaosyyMC/mDI4446nioNSkayRZbhHuVbjcrAMoPv0/A/nTqrl91ryClZptMoxPY6szLatFNLg4jKNFJ6njkHj0NULvT1jiAkYwFufmBqzHplleSPPbys00a/M0Z2yL7sh5H1UkVANS1azG0SfabfG3bIofgfrXO6alJLqdUanLFvdIZPpEJgCx7VmH8ZXJqi2ktbgvIsbZI5Tg4q+detnskW+t1mnAG8sxjz74HfFLBcaRcLsNzd2rN0Ew8xR+I5/OojDl0bHTn7uhUSNBkbCCmDg0xYY1eR2QbSSSMcMcVr/2NLLG8lpcwXSMQMwvyPwqnPFcQFFmgkTDbjuXIwOKu19rMwqSs+qX9ehhXOltcHdHKwHlKAAehJx0+lVxplwZJNrylftAi49FGRXUS6bos8gmhuL22Eg8wGROCF68jIxmok8Kudkthq9vc5y42Nzkj61nKpyXu9u6/U6YqnJLR/J3ORa1vJEtlMhAuZSxyDgEd849qbLLei2u52dSHfyyD1bHfFdLL4c12IwAW7Sx24ypRhgHBrKure8t7NIbi2mRXk3MNp4+b/CtIT5rNWf8Aw4pJK9pNf8MZyXbJfWTSQbjBHtkXs3Xk+/NRWl1HHDerLCWMinZI3VTW2Bplxqtx+/kjh8kDLAHLbjn09qq2+nQyaC9wbmIOFdgrKc8E45961u+xh7OLfxfgZpubdtF2+TsnDjL4HzD0rvfDX9nDSbZ2FsJGxu3ldyj8a5S+0vytEtZlC7WWPOGyfmA6ir8miA6hFFJEzQ+aEORjI/p0pOS66ak+zstNdP6+Z0FyiTyl0wUByAuMCoxArEnyk5/6Zip7bSrTTZBJarJDIFPVSeOhHNWYNPaUM01y0Tk524BrzqkKcJOMqlvVHZGrLT93f0ZiQ+GLiZw0l3vUH5iz8D/PtV1tBS1j3faGSVs7MA/Me2Oatwz3DRROkccRkQSyOo64/iJ7dOlMlmgmuPOnkmaQE/KVxkZ/hA6d881pHEVJy293q9/yKlGMHZLUls1twqG4MTu2MYySBjksB3zUiT2zXiNdWxW1hw5JjGSMdenSq9tm6QG3Eca4wCc7wuTzx1J/Om3sXkRGI3EpkAyVyNuPT1z9TU0+Z1FzP5frp+o6nMr9CxP4rW0cNpdkJM9GkfYMfQDNYt34g8VXs7SR3NpaqSTthXH6nJqGdXG3y1G7tuziqzW+rSf6ueCIeqx5/ma9GNGC6HnSqzbvcibStWvLgTXFzFM+eruzGpBpU9vG63WpadEjtu/eHBX6d6T+wr6dGW5vriQn+620D8BWlpfw0bUGjdomSIfekk6H/GtOVE+0l3KeiDS7SdEm8Q2eQcKywt3OevT8a2n1vS7SbbpsTajcLwssoJA9wP6ir7eCvDmjyKbiR5nJ2KGwoz6DHJNMmguJ2gW2sY4iVZUVE4jAI+83r+NYScZXs9jop890n1M65gnumW48RXruAcx20X6DHQVYWzZWRQk0UobcrS5xCp6YBJ9anM8VncmDSVF5qjrie6c5WH1x6f5z6VJHdskPkW90lxenAM3VY29ST1b0Hao1foabInjhaDCxbg8nMkhPzA9gP9o+/QVc0+M22IfLEUEZBJC5J56c9Se5qsiR6bBCtusrTzn5JH+dj/elP+z6evFbWmWha5A3Psi2lsn+LHA/qfrQtBc2jN8W7ugG5QpHTFTSptWMAnI5yKaTlfeidgdgHYVq5NrU5rWKT6dNFrd9dfay0NztIiKj5CABkH+lclceBIj5hhnRXcfN8mQTnJPXj8K7NmJwPQk0jRFwDmp5n0Hyo86Two2h3sN5JHJeCJjIqwAgggcDvxTprh44I54kFxpzjLoDiSIk9cH34IPH0rv1jIfGaxNV0hI5WubeFcOxMuWwFGOTjp9aTm3vqVFJK3Q5CYT6eBfaJM0XmqUE6kFZAeq4PKkHt/OoP7fRfJg1Gxn+0xDZNOrAMw9QuOT7VetbCWwlmmiw1nI486DG9GjP8QHf2I5pNU0OK6gW4heSWJxuSQ/eC9sdyPY8iqVXmXmhqC6EF7YW97pXn6TIl+iYB2riRB/tL1Fc6lrIW/0eUqyj7kg6e1SSWl1ptys8csiP0S4hbB+nv9DWvHrAkbZrlkjFul9bjDf8CWsnTlCPu6mlKdL4ZqxkwRTS3hjaMwyAFt4J6D3HPp3q4utavYsE81riMZ+WRd4b0HZv1NW73TZ3shd6RMLuEHlojyo9xWemruf3M8W7IKDHXJ6104egq1PmcTnxWI9jV5VIq32r3u+5MsaZki8vMQMfU+lE2swTR34kLK3lJHFvjBOR6Efd7c10d5ZRfaXjvrRreR5oFjDD+EABjkcY+tUI/DlldxS+VMNy3DhQDnKg8H6cVjc6eWDV7WJE1SeGTU/sV7IscUCMBBPuTPOSQ38qvQeJbm1+wNNBDP8AauH81cBQe4K/4Vy974VvYN+zEgY7WZTjHQdKofZ7zTtQjYbo3tuhJ3Yzx9OlS4U21JrVByy1UXudVea3oVxNcx39goWI/fiAYNnnjoarRWPhDU2jjjvVtfMGAHJj4/HiuZkW/uba4unkby5GKs20YJFZ8lvdOsOMsqjC1Cw6TvGbXz0/G4nKdtYp/wBeR3t74I86OOOz1MywqAUAxIAB0HBq6mhecg+0XU0Umcgx8AEd+leZCC9sz5kcjxE8go+0/pXR2fiPWIp4IRNFJklQbhc4/Ec1ryzUm7qxDn7tmnc6S7ubuKQJDctIfusxyUJ7n6GmxalfruDCJj9R/Q1HbfbJUzPbqGx1iyc/geaZ9qtwSJnMbDqHQg1wuMteaCl+J1J09LTt+BqLp6xlUneQKpCAu+Aw7HA6ih/MeRYrVcxE8t0V+ecH0/OksLV5rWF0WSQiJQrufkDfX0HoKslREWR5JLg5wVc4UH+ZHtxReUf3k5Wj22+5dbeegTblNwgrv+vzKmkJcTWSqrgKruSqjGADwCfr/U1pWwitZhM6Ryy5+ZUyVb6k9arPMsMQV9sUY6IowPwAqNJnlAZP3cZ4Dk9fp/8AWrOClJ80Fa/V/ouvzuXV5XN82vkv1ZFqCK1yXWFEDHO1RgCrOm6Neaiw8iILH/z0fhR/jXQ6fotlaMZLwee4G4Ajj8u/41Ffa1qk8Z/s+0hht14BZ/nYfQdPpXrq8IJPV/meby+0k2tEWoNIsdJj82Yfapk65Hyqf5D8axNU8ZSXchtdLVJ5R1IOIo/qe/8AKsfUp7uecWWpyutq8YlSKA7FZuchj+Aqe0tt6xxRReTCPl2KuDkg9T37da87EV5O6npbp0+/d/gjopxjH4dX3/rYrLdWw1tZdXuLi7nIDZRDsTtxjoKsX2vSa3P9i0qRrew5D3HTjvj06fWszUtNS71qILuJWEhgnQYPOTWnbwW6xS7iINOtyfPkkGC/Q7B7H1rSNSUoRuOEFd2F020imthDaZisAQJJzw9w/wDdWtDYrIsjRRW1pbtkp32jgn6npj3rGa4udRvba/jKQaZHOsdvbqvbPLcd62bi0me8FvIoaGJgwUNuMsh+6D6ADt9TWsZKVzSUGkiSCae4u2uJVAeRR5cIGNgJwi/XufxrqLGEW0GxerHcxz3PWsrTIRJOZPvRwZRWx95/42/oPxraQ0dTGTuWg2BTHPy9ec0o6UxueKtmQKpYZpwbAxVy2tgbJ3J5qiRgmhqyEndgD89NJGcHoetHekrNlo5fUrH+xJ/OQE6dI2cDrbse4/2T3FZeoaK0hS7smMFwpaYFG4IzwQRx0runjWZGjkUMrDBBHUVytxD/AMI/ciG4LHTJT+7k6+QTyR9KzlBN3W5rTnyvXYx4rgXzG1u40tL0gglxiOU/+yn+dUbm2e3YxzRkEdVb09vUV1GpacLv5ZQoDcxyL0Yf4VjmTyCtlq4eW3U4S4Ay0f49xW3M0tCXGMncx7WH7Jd+dbTPE391Wxn8O/0q1c3um3syxalCkTy9J0OMH3/+vVm701oIhJtjuIJMbJR65/Q9P6VnzaFPqW+4tSZlXcu7gsOe/r0NYxcnW5ou3oKMYtunPbzJ9Mu5Y7sxi8muLHBAEygn0Hvj2zWpcabYXA/0P/RpVUoxjb5AfUgdPxxWXDo/9jW5kLyzWgB8x4ocvGTzymf1GcVoW08SnzsiSOTa0arIGJz346delVUpubc46N/1tt+pcZ+ztHohhi1S1dY2UXdvwXZCATghiQO/So7W4s9Rl1SUhREgUBJuHKhSTx65NasM7WrZt5Nz7iHUYGAemRjB/SsnVZLO6ufK1S3mhVTgXKjKHPXJHIqY1JwSur+n+W5bjCb7f19xiWswi8GXDfZ3YEuAW2kDJ4J71ZgtbG4sNMDGIyHylADDJJ6g1rS+FdHOltHaTSTGXcyzCb5TnoDjgflWdfaLqGm6bYT3bWcsMJVgFAJ4GMZHWtlK7aTu0S7b7XKWs6JGmpWMcPyCebbtK/qKuTeGJEkWeEGYRjeVUfM3fjFZVxcn+37GV4vsjxsMqckAjvg10q68kH+rd94Q4aEHCnPU9xTTXYU+ayVyZr+KGRczSjcAqrKPlHcHP41Yaec4e0O+Nu+c81iTbbpy7u0gJyRng/UUscFvz888Q9I2yP1rlpV1Tquo3Z7Wa0a81dajxGGlVio7+aeps3euW1isTzXG6VFO6NfmZjnv6VgnWLu+maS2ijWMkli7cD8e/wDnikh0CFgyzuwmHzsGJBC9+Byf0FdBYWtpCVWEE7VVgq43Y9z0UflV1akLRi9WjSFPlblLRPoilaJHdRP9pWSSYf8ALVs4AAz04/WtFZII4dwDOW4APReP88VUu5BLdTrZqGLRrgI3ynlvm98USRcJ9pJlmfAVVbCj3x3rN87a5padu5V4/ZVkVNV8Qahajdp6lXlGGmkIDY9RngciqmiaxqktqkFpCt46EkyTZ4ye7HjFaup6ZazrEmoLIqQkSbdpTeucdfx7UujP5GlgDfkTSLsYdRn37DHeu+MI0abt/VzinN1Kiv1/Qbpha/mM2pvG5heWMBo1whAB+X171YjllvLiKO0yFbZl1P3s54x+VWdOt0K3kmWDSzszLuHXgccdCDVy7lh0O3jkgZXdlPQ8P7AelcWO5ZzTt/T62676dh0FJLf+uxSl1WHwrpbxlzukfLhcZ9Dz6e9crf3a+L9Qis7WZrewjb93GRjA/vN/QVqSWX9o6fcSXJxPc/KzMuVUdgvvnH0qPQ9MjM8L3DMkFqTJcODgZA+7+P8ASopSXLa9337HdSgneWyRZsEj8PWEhkRmhMgFqZcZkPrjsM96vae0728ZLE3N07JEccjJ+dz9B/SsS9M3im9W7h24jcrErHCogxkn04x+ldboFuJM3xHyuvlwAjpGO/1Y8/lW8RV5e7d7s2La3W2t44owQirgZqwOopv9KcDkiqRxkoNITzSgYNI3WrJLdoryoyLnBHrUEiFHKnqKvabKqKwY471TuXDzMwHU1btykLci702l70hFZM0QCoru1ivbZ4J0DxuMEVKOCKXvSGcWly/hi5XT9SBk04nMEuP9X/8AW9u30qTV7HzIVTzMo2WR1PUHvXTanpsGqWT2865DfdPdT61xdvLJoNy2j6sC1ozfuJ/+eWemP9k//WqJq8WjWlJRkrmPbaheaFcMN5mgYkmNvukd8Zq9Pe7Y3vdHuS1uyjfABlo39SP8/jVzUdPjjhMc4zgEhh3HYisI2N5ptzDLasqFwpRwOGz2I+tcsKrTSk9WddelTkr9COe+1fT71ryOdp45YPNKKGIJ4xkdj9KuW0mn6mHksZm0nV5UzM0ag71PPI6Nz3GDVu+sbi2GyUl3c4eRV+VvXP5GsS/0+0vLU/Z9lrM6sh+78+DkEHuT7civQj76b67X/wA11POvayt/XkzRkupLHdHqCR2IZcJeGQvHMw44I+6e+DWhKbia2j2eVcQuqkEA7ipxyD0Nc/pviNo5JodUhNxYxouSyqxI6HI/i/nW+kVpdpFNpLpHCSCu1mCMOO2fboR+NTK0Vepp59P+AWo3fua/n/wSgNOtnud2jXD2l1/GPmXp13KeDVqz1q60uRotZtVkU9bi25GB13RmnSu5vGW4kig+QYWKTaS2euTgjPvUsKT2pkM5a6U42k7d6jHPpupSh7yla7/H7wjJ2tfTqht81p4jgXy7gFFcNviUEr7FTVSbRbay1O3aKYNHLuyJBwGAzz9eagfS473UGmtRJBJAAXJUowz0FbBvcWjoNj4UYVwC2fUVFPmjf2juvxLnySt7Jb/cV5NPguo2jaOJHLHa0T9vr2qktgyMyR6ggKnDCaPcQfqCKhRbiOdnin2Ajpg4P1qw85eQtdWku4jhoPmVvejCuDb9rZxe1t0/numZYpVoO9LSX4NFu71OSBJ2aO0BDmMZiyz49e2P50edcXFvvl/0S32gtHGgAP1H48E/gKrac26Jrm5kWRvMYPuHzBuowO3rV9IzesqSBlVBuYg8Kf8AaPr7CsnUV7Rjd9XbZf11/wCGOmpBRlqynZptu5kt0yT5ZVmOSCcj8a2IYRb/ADTBZJBwAedn1Pf6dBTMQ2wklXC5UB5WOPlHp6D9TWempzXk6rYoFtwwDTMOSM84Fcjm61Rqn/4F29PP+vM3cLLmqfd/n/X+Rcv7tYrmDzHbzZHVd45xk459qsaRuuGeIMj7LiQPn5cjPQdqr3VnJqVxFbWjKssciyFiwG1R1OfxqxrmoW+kQBQkXmMpcDvK3cn0Ga73y4ah+6vJv563/A4ryrVff0X9fePvZBoyOSW3zKXK+ZkO3oB2HFYUYlmeS4vGcqjbgvcD2/OmaRN/bFwl5du8zA7pGUgYbGB+H0rTgU6tf7ZJf9HX94ZCoDEd/wAfQVxPWbfXz6LsU5PlUenl1LNnAslrNqd2QkcGQuduzA55H5c1j67qMLyw6VpuxbXIadlP3mbtkf56CtHxDeCXZaWmGgEJVlbsAOM9vr71jaRawQRLPLn7LbgSscYJPUD8/wBK2ouKX9WOmjTWsm9jS0/TeVsUJD3QEk+B/qoh/D+NdnEgRQqgAAYAFZWh2ciQyXdwMXN2fMYf3F/hX8BWworpSsrHJUnzy5h45/CnKMmmgU9eKozJRTTwaXcKQ8mqEOVyvIpC2TmlRS5wBmpJIGjHzAinrYRDmkJyaXFJUjClpKWpKFz+VZut6PDrNmYpAA4B2MR0PofatEGg0Aec2l1JaynQtXyqk7IZW6xseik9x6Hv9a1biMW4MFyqtHtC57HsCK1vEnh6PW7M4VRcIPlJ6MP7p/zxXJaXqZSQaTrOcq2IpX6k/wB1v9r+f1rlxFFNOSV/66eZvTqt2jJjrTVpbC6SPUYP+JdJGzNI7Z4U9PX+tWtU0i2u7ZLzT3QWseGeE4JXJzuB9/WpLrTNsbW2oQq6FMAE5Byeo/SuZ0/XLjQ9QaO4QG1jtm3oRy3PUfUHp3rspQcYx5NH1/ruYOSlfm1RT1CyQwSSSAshmK4A4I7fTrWYtxc6bqtokLrCq/ISQQGXryO/X0rr7uwXUbFZtIjLRTIJDEG5PfKg/wAuorFubdb/AFYFFX/Uuw2vnkcDGenXpSoz5k1+BVT3Wr/f2NTSvFNvqLSW1ykaMgwNzAqR7Ej9DWr/AGfJBbmS0liEUh3BPL29sdsgdPp9K88itJkjuTGE2znyzuAIGOfwrW8O63fWEM0EryT2sC5CrgumD2749qfskr+zf/bpXtHzJy+//gG39su0upHlZEkkcRgxsMNgen40yaGa9uhbzvG0YTzCyJyv1q1b6nZa3bCVUikbduLONrgjucd/etDNrHGJmibfFwjqxGQRjHofX8KypSUm+bRoqqnZK115GNLbXMUIkttlzHnHDYPX+f1psOoiLcjyNbOPvJL8h/8Ar1at9U/eukyMQOM7MA/Wled0OyaNZ1H3CyBsD2pUcNHEtxkrPo9rr8dUZ1sXLD2drx7b2L+j6ZLPdXc97EkQe6Z1BXblQcDHoP51c1kxaUxa4cJF95MDGc+g9fem3usxaVpNxJdRPOIpA0ag9WJ7k/zrAgjuNevUutSkVyRmOJeEjX0A/wA++azlClXw6km1f+rHQnUp15OVtBslz/bYBYNHAh3bD1bFbUapp9qjFAhfJSM/ekx0wP7oqhI01i10tsyrkoEyoOGOQTnHtVt7eSEoZZmlupzsklbkkDqAewojFRstknZLzCT5m3LYr6vqMOiWzTLGzSbQUVsbnPHJ9BkiuM+06jqmoPLPL9oup252cke3oB7Cuy8aaVDBppnVBLKUTzTISQc4xj2HpVLwvpo0y3hvpH8xrh/K2AYC5/8AriuyjBNNp3f+WyOWpJ3StZf1qXNO0eOzhs4YZ2jaZt85Yk7iB0xjFP8AFfiWDw5pi2NpHDJeSjbGyx7SozyxH6D3ya6O4L+GdFaWQJNKInmcqP4ASdoJ7npXl+jxS+J9ZuNY1LZL84JjJIA7AD2FZqnB1Jzk/djurd1sNc3LFJavY6eyjlazgjkjRLu5AVweSgbOD7VpWWmQzXVvpsJ3WtiA9y+P9bL2B/nV37L/AGTpdzqY2tuQxIuOVx1+nUCtLQ9O+x6egLBpZf3sr/3mbmsqcHG91uXKWnKmXBUuMClWE+op/kn1FaGY0U7tSiJvUU7ym9RTQDetKODzSiJvUU7ym9RTuIsWMqRTZb0qe/uI3wEOapCJh3FKYmJOSKtT0sTy63Iz1pKk8k+opPKb1FSMjoqTym9RR5TeoqRjBS07ym9RR5TDuKAGgjpXL+LfDSarbvPDHm4UfMq8eYB6f7Q7V1RiPqKQwse4yKLgeb6Frb3co0rU3DXHPkTuOWx6+47jv1qjq9gLmzuo50MVzAqqT1yPUeoOeK1/G+gRLm+hPllnG/acEN2ZfQ1n6Ez+J0awupGS6s22iZejA88j0PcevIovy7dSkubXZoIfM0a/0+KCcNbpEY9pAXLAdz2NLLBZaskt1YwxreBijYbCt6qR0B9DS3mnSXK3VvcOpdOA69s8isCDSdQ0/RbXUra5gRnlLgbTkDOMH1HHQ1KhKTa5rNfqUppLVXTJjZTwafJbzQSQzB2coRz7Aj+RqrY6faS6W8lwp3zOcOzY9hiusiltvEu1JRLFIpERlXGVb29V9jiszUtGm0sf2a8qS7AVDcjnPWi65pRbtZ79RVZzjFSUU/IzNC0KA+bIsskdxE+I/mOD9a1ppL20tZRJEH2kcknB98D+lR6eP3l1jgxSfn2roPs0qiJ5HUoyFlYZ3Ky+3TvVcntIqT19Q9o4TcVoc9Fcq6qVYfN2ByD9DU0TBNxinltyfvBOQf8ACjV9FjjVFmCZY43R5U7j3rFlvbjS5DBKVn4BVicHHvUyws3G9J6dun43KWIhKXLVWvdH/9k="/>
          <p:cNvSpPr>
            <a:spLocks noChangeAspect="1" noChangeArrowheads="1"/>
          </p:cNvSpPr>
          <p:nvPr/>
        </p:nvSpPr>
        <p:spPr bwMode="auto">
          <a:xfrm>
            <a:off x="155575" y="-868363"/>
            <a:ext cx="27146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4" name="Picture 4" descr="http://clayzmama.files.wordpress.com/2012/09/grocery-st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743200"/>
            <a:ext cx="5791200" cy="385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Branch of biology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 dealing with the </a:t>
            </a:r>
            <a:r>
              <a:rPr lang="en-US" b="1" dirty="0" smtClean="0">
                <a:latin typeface="Comic Sans MS" pitchFamily="66" charset="0"/>
                <a:cs typeface="Arial" pitchFamily="34" charset="0"/>
              </a:rPr>
              <a:t>identification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US" b="1" dirty="0" smtClean="0">
                <a:latin typeface="Comic Sans MS" pitchFamily="66" charset="0"/>
                <a:cs typeface="Arial" pitchFamily="34" charset="0"/>
              </a:rPr>
              <a:t>classification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, and </a:t>
            </a:r>
            <a:r>
              <a:rPr lang="en-US" b="1" dirty="0" smtClean="0">
                <a:latin typeface="Comic Sans MS" pitchFamily="66" charset="0"/>
                <a:cs typeface="Arial" pitchFamily="34" charset="0"/>
              </a:rPr>
              <a:t>nomenclature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 of organisms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099" name="WordArt 5"/>
          <p:cNvSpPr>
            <a:spLocks noChangeArrowheads="1" noChangeShapeType="1"/>
          </p:cNvSpPr>
          <p:nvPr/>
        </p:nvSpPr>
        <p:spPr bwMode="auto">
          <a:xfrm>
            <a:off x="3124200" y="381000"/>
            <a:ext cx="31242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Taxonomy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smtClean="0">
                <a:latin typeface="Impact" pitchFamily="34" charset="0"/>
              </a:rPr>
              <a:t>Early classification systems</a:t>
            </a:r>
            <a:endParaRPr lang="en-US" smtClean="0">
              <a:latin typeface="Impact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538" y="1981200"/>
            <a:ext cx="77724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latin typeface="Impact" pitchFamily="34" charset="0"/>
              </a:rPr>
              <a:t>Aristotle grouped animals according to the way they moved </a:t>
            </a:r>
            <a:endParaRPr lang="en-US" sz="4400" dirty="0" smtClean="0">
              <a:latin typeface="Impact" pitchFamily="34" charset="0"/>
            </a:endParaRPr>
          </a:p>
          <a:p>
            <a:r>
              <a:rPr lang="en-US" sz="4400" dirty="0" smtClean="0">
                <a:latin typeface="Impact" pitchFamily="34" charset="0"/>
              </a:rPr>
              <a:t>What would be a problem with this?</a:t>
            </a:r>
            <a:endParaRPr lang="en-US" sz="4400" dirty="0" smtClean="0">
              <a:latin typeface="Impact" pitchFamily="34" charset="0"/>
            </a:endParaRPr>
          </a:p>
        </p:txBody>
      </p:sp>
      <p:pic>
        <p:nvPicPr>
          <p:cNvPr id="5124" name="Picture 5" descr="Argentavis.jpg image by Dwaggie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4196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2427288" cy="1457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419600"/>
            <a:ext cx="2238375" cy="179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latin typeface="Comic Sans MS" pitchFamily="66" charset="0"/>
                <a:cs typeface="Times New Roman" pitchFamily="18" charset="0"/>
              </a:rPr>
              <a:t>Classification based on physical and structural similarities</a:t>
            </a:r>
            <a:r>
              <a:rPr lang="en-US" sz="3600" smtClean="0">
                <a:cs typeface="Times New Roman" pitchFamily="18" charset="0"/>
              </a:rPr>
              <a:t/>
            </a:r>
            <a:br>
              <a:rPr lang="en-US" sz="3600" smtClean="0">
                <a:cs typeface="Times New Roman" pitchFamily="18" charset="0"/>
              </a:rPr>
            </a:br>
            <a:endParaRPr lang="en-US" sz="3600" smtClean="0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534400" cy="41148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  <a:cs typeface="Times New Roman" pitchFamily="18" charset="0"/>
              </a:rPr>
              <a:t>Carolus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Linnaeus (1707-1778)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Created </a:t>
            </a:r>
            <a:r>
              <a:rPr lang="en-US" sz="2400" u="sng" dirty="0" smtClean="0">
                <a:latin typeface="Comic Sans MS" pitchFamily="66" charset="0"/>
                <a:cs typeface="Times New Roman" pitchFamily="18" charset="0"/>
              </a:rPr>
              <a:t>binomial nomenclature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(2 word naming system)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Comic Sans MS" pitchFamily="66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word = </a:t>
            </a:r>
            <a:r>
              <a:rPr lang="en-US" sz="2400" u="sng" dirty="0" smtClean="0">
                <a:latin typeface="Comic Sans MS" pitchFamily="66" charset="0"/>
                <a:cs typeface="Times New Roman" pitchFamily="18" charset="0"/>
              </a:rPr>
              <a:t>Genus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(genera if plural) = a group of similar species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Comic Sans MS" pitchFamily="66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word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= </a:t>
            </a:r>
            <a:r>
              <a:rPr lang="en-US" sz="2400" u="sng" dirty="0" smtClean="0">
                <a:latin typeface="Comic Sans MS" pitchFamily="66" charset="0"/>
                <a:cs typeface="Times New Roman" pitchFamily="18" charset="0"/>
              </a:rPr>
              <a:t>Species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Scientific name = Genus +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Species  e.g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Comic Sans MS" pitchFamily="66" charset="0"/>
                <a:cs typeface="Times New Roman" pitchFamily="18" charset="0"/>
              </a:rPr>
              <a:t>Homo sapiens</a:t>
            </a:r>
          </a:p>
        </p:txBody>
      </p:sp>
      <p:pic>
        <p:nvPicPr>
          <p:cNvPr id="6148" name="Picture 4" descr="http://www.gpo.or.th/various_pharmacy/persons/linui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58000" y="1447800"/>
            <a:ext cx="20669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 pitchFamily="34" charset="0"/>
              </a:rPr>
              <a:t>The modern  classification system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2538" y="3429000"/>
            <a:ext cx="3810000" cy="3048000"/>
          </a:xfrm>
        </p:spPr>
        <p:txBody>
          <a:bodyPr/>
          <a:lstStyle/>
          <a:p>
            <a:r>
              <a:rPr lang="en-US" sz="4000" smtClean="0">
                <a:latin typeface="Impact" pitchFamily="34" charset="0"/>
              </a:rPr>
              <a:t>Kingdom</a:t>
            </a:r>
          </a:p>
          <a:p>
            <a:r>
              <a:rPr lang="en-US" sz="4000" smtClean="0">
                <a:latin typeface="Impact" pitchFamily="34" charset="0"/>
              </a:rPr>
              <a:t>Phylum</a:t>
            </a:r>
          </a:p>
          <a:p>
            <a:r>
              <a:rPr lang="en-US" sz="4000" smtClean="0">
                <a:latin typeface="Impact" pitchFamily="34" charset="0"/>
              </a:rPr>
              <a:t>Class</a:t>
            </a:r>
          </a:p>
          <a:p>
            <a:r>
              <a:rPr lang="en-US" sz="4000" smtClean="0">
                <a:latin typeface="Impact" pitchFamily="34" charset="0"/>
              </a:rPr>
              <a:t>Order</a:t>
            </a:r>
          </a:p>
          <a:p>
            <a:endParaRPr lang="en-US" sz="4400" smtClean="0">
              <a:latin typeface="Impact" pitchFamily="34" charset="0"/>
            </a:endParaRPr>
          </a:p>
          <a:p>
            <a:endParaRPr lang="en-US" sz="4400" smtClean="0"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4938" y="3429000"/>
            <a:ext cx="3810000" cy="2667000"/>
          </a:xfrm>
        </p:spPr>
        <p:txBody>
          <a:bodyPr/>
          <a:lstStyle/>
          <a:p>
            <a:r>
              <a:rPr lang="en-US" sz="4400" smtClean="0">
                <a:latin typeface="Impact" pitchFamily="34" charset="0"/>
              </a:rPr>
              <a:t>Family</a:t>
            </a:r>
          </a:p>
          <a:p>
            <a:r>
              <a:rPr lang="en-US" sz="4400" smtClean="0">
                <a:latin typeface="Impact" pitchFamily="34" charset="0"/>
              </a:rPr>
              <a:t>Genus</a:t>
            </a:r>
          </a:p>
          <a:p>
            <a:r>
              <a:rPr lang="en-US" sz="4400" smtClean="0">
                <a:latin typeface="Impact" pitchFamily="34" charset="0"/>
              </a:rPr>
              <a:t>Species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1600" y="1981200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Impact" pitchFamily="34" charset="0"/>
              </a:rPr>
              <a:t>Developed by Carolus Linnaeus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2667000"/>
            <a:ext cx="640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Impact" pitchFamily="34" charset="0"/>
              </a:rPr>
              <a:t>Consists of 7 levels</a:t>
            </a:r>
            <a:r>
              <a:rPr lang="en-US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Kingdom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ing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Phylum  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hillip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Class     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ame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Order   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ver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Family   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or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Genus    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ood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Species                                        </a:t>
            </a:r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paghetti </a:t>
            </a:r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267" name="WordArt 4" descr="Large checker board"/>
          <p:cNvSpPr>
            <a:spLocks noChangeArrowheads="1" noChangeShapeType="1"/>
          </p:cNvSpPr>
          <p:nvPr/>
        </p:nvSpPr>
        <p:spPr bwMode="auto">
          <a:xfrm>
            <a:off x="2133600" y="228600"/>
            <a:ext cx="47244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lgCheck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Taxonomic Rankings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78155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684</Words>
  <Application>Microsoft Office PowerPoint</Application>
  <PresentationFormat>On-screen Show (4:3)</PresentationFormat>
  <Paragraphs>123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Classification</vt:lpstr>
      <vt:lpstr>Why do we classify things?</vt:lpstr>
      <vt:lpstr>Slide 3</vt:lpstr>
      <vt:lpstr>Slide 4</vt:lpstr>
      <vt:lpstr>Early classification systems</vt:lpstr>
      <vt:lpstr>Classification based on physical and structural similarities </vt:lpstr>
      <vt:lpstr>The modern  classification system :</vt:lpstr>
      <vt:lpstr>Slide 8</vt:lpstr>
      <vt:lpstr>Slide 9</vt:lpstr>
      <vt:lpstr>Slide 10</vt:lpstr>
      <vt:lpstr>Modern Taxonomy Evidence  </vt:lpstr>
      <vt:lpstr>DNA</vt:lpstr>
      <vt:lpstr>Slide 13</vt:lpstr>
      <vt:lpstr>Morphology</vt:lpstr>
      <vt:lpstr>Embryological Patterns  of Development</vt:lpstr>
      <vt:lpstr>Evolutionary Classification</vt:lpstr>
      <vt:lpstr>Slide 17</vt:lpstr>
      <vt:lpstr>Slide 18</vt:lpstr>
      <vt:lpstr>Slide 19</vt:lpstr>
      <vt:lpstr>Slide 20</vt:lpstr>
      <vt:lpstr>Dichotomous Key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Windows User</dc:creator>
  <cp:lastModifiedBy>Windows User</cp:lastModifiedBy>
  <cp:revision>9</cp:revision>
  <dcterms:created xsi:type="dcterms:W3CDTF">2014-05-07T14:38:57Z</dcterms:created>
  <dcterms:modified xsi:type="dcterms:W3CDTF">2014-05-07T19:03:07Z</dcterms:modified>
</cp:coreProperties>
</file>